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g"/><Relationship Id="rId3" Type="http://schemas.openxmlformats.org/officeDocument/2006/relationships/image" Target="../media/image20.jpg"/><Relationship Id="rId4" Type="http://schemas.openxmlformats.org/officeDocument/2006/relationships/image" Target="../media/image21.jpg"/><Relationship Id="rId5" Type="http://schemas.openxmlformats.org/officeDocument/2006/relationships/image" Target="../media/image22.jpg"/><Relationship Id="rId6" Type="http://schemas.openxmlformats.org/officeDocument/2006/relationships/image" Target="../media/image23.jpg"/><Relationship Id="rId7" Type="http://schemas.openxmlformats.org/officeDocument/2006/relationships/image" Target="../media/image24.jp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jp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jp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jpg"/><Relationship Id="rId3" Type="http://schemas.openxmlformats.org/officeDocument/2006/relationships/image" Target="../media/image28.jpg"/><Relationship Id="rId4" Type="http://schemas.openxmlformats.org/officeDocument/2006/relationships/image" Target="../media/image29.jpg"/><Relationship Id="rId5" Type="http://schemas.openxmlformats.org/officeDocument/2006/relationships/image" Target="../media/image30.jpg"/><Relationship Id="rId6" Type="http://schemas.openxmlformats.org/officeDocument/2006/relationships/image" Target="../media/image31.jpg"/><Relationship Id="rId7" Type="http://schemas.openxmlformats.org/officeDocument/2006/relationships/image" Target="../media/image32.jp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jp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jp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jpg"/><Relationship Id="rId3" Type="http://schemas.openxmlformats.org/officeDocument/2006/relationships/image" Target="../media/image11.jpg"/><Relationship Id="rId4" Type="http://schemas.openxmlformats.org/officeDocument/2006/relationships/image" Target="../media/image36.jpg"/><Relationship Id="rId5" Type="http://schemas.openxmlformats.org/officeDocument/2006/relationships/image" Target="../media/image37.jpg"/><Relationship Id="rId6" Type="http://schemas.openxmlformats.org/officeDocument/2006/relationships/image" Target="../media/image38.jpg"/><Relationship Id="rId7" Type="http://schemas.openxmlformats.org/officeDocument/2006/relationships/image" Target="../media/image39.jp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Relationship Id="rId3" Type="http://schemas.openxmlformats.org/officeDocument/2006/relationships/image" Target="../media/image4.jpg"/><Relationship Id="rId4" Type="http://schemas.openxmlformats.org/officeDocument/2006/relationships/image" Target="../media/image5.jpg"/><Relationship Id="rId5" Type="http://schemas.openxmlformats.org/officeDocument/2006/relationships/image" Target="../media/image6.jpg"/><Relationship Id="rId6" Type="http://schemas.openxmlformats.org/officeDocument/2006/relationships/image" Target="../media/image7.jpg"/><Relationship Id="rId7" Type="http://schemas.openxmlformats.org/officeDocument/2006/relationships/image" Target="../media/image8.jp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Relationship Id="rId3" Type="http://schemas.openxmlformats.org/officeDocument/2006/relationships/image" Target="../media/image12.jpg"/><Relationship Id="rId4" Type="http://schemas.openxmlformats.org/officeDocument/2006/relationships/image" Target="../media/image13.jpg"/><Relationship Id="rId5" Type="http://schemas.openxmlformats.org/officeDocument/2006/relationships/image" Target="../media/image14.jpg"/><Relationship Id="rId6" Type="http://schemas.openxmlformats.org/officeDocument/2006/relationships/image" Target="../media/image15.jpg"/><Relationship Id="rId7" Type="http://schemas.openxmlformats.org/officeDocument/2006/relationships/image" Target="../media/image16.jp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Analyse hebdomadaire par Pays</a:t>
            </a:r>
          </a:p>
          <a:p>
            <a:r>
              <a:t>                Suisse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En quelques mots...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457200" y="2286000"/>
          <a:ext cx="5486400" cy="320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1600"/>
                <a:gridCol w="1371600"/>
                <a:gridCol w="1371600"/>
                <a:gridCol w="1371600"/>
              </a:tblGrid>
              <a:tr h="533400">
                <a:tc>
                  <a:txBody>
                    <a:bodyPr/>
                    <a:lstStyle/>
                    <a:p>
                      <a:pPr algn="ct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Top Volume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Top Progression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Top Potentiel</a:t>
                      </a:r>
                    </a:p>
                  </a:txBody>
                  <a:tcPr/>
                </a:tc>
              </a:tr>
              <a:tr h="533400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Campagne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Provence (FR),Ardeche (FR),Vaucluse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Vaucluse (FR),Perigord (FR),Gers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Cévennes (FR),Gers (FR),Massif Central (FR)</a:t>
                      </a:r>
                    </a:p>
                  </a:txBody>
                  <a:tcPr/>
                </a:tc>
              </a:tr>
              <a:tr h="533400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Littoral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Nice (FR),Biarritz (FR),Le Cap d Agde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Le Grau du Roi (FR),Le Barcarès (FR),Deauville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Le Grau du Roi (FR),Le Barcarès (FR),Deauville (FR)</a:t>
                      </a:r>
                    </a:p>
                  </a:txBody>
                  <a:tcPr/>
                </a:tc>
              </a:tr>
              <a:tr h="533400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Montagne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Chamonix (FR),Morzine (FR),Les Gets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Val Thorens (FR),Tignes (FR),Morzine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Les Gets (FR),Morzine (FR),Méribel (FR)</a:t>
                      </a:r>
                    </a:p>
                  </a:txBody>
                  <a:tcPr/>
                </a:tc>
              </a:tr>
              <a:tr h="533400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OutreMer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Réunion (RE),Tahiti (PF),Guadeloupe (GP)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Mayotte (YT),Saint Martin (ile d Amérique du nord) (MF),Nouvelle Caledonie (NC)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Mayotte (YT),Nouvelle Caledonie (NC),Saint Martin (ile d Amérique du nord) (MF)</a:t>
                      </a:r>
                    </a:p>
                  </a:txBody>
                  <a:tcPr/>
                </a:tc>
              </a:tr>
              <a:tr h="533400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Urbain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Paris (FR),Nice (FR),Strasbourg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Lille (FR),Tours (FR),Nantes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Lille (FR),Nantes (FR),Tours (FR)</a:t>
                      </a: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Montagne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Evolution hebdomadaire Suisse Chamonix (FR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0" y="1188720"/>
            <a:ext cx="2743200" cy="1861503"/>
          </a:xfrm>
          <a:prstGeom prst="rect">
            <a:avLst/>
          </a:prstGeom>
        </p:spPr>
      </p:pic>
      <p:pic>
        <p:nvPicPr>
          <p:cNvPr id="6" name="Picture 5" descr="Evolution hebdomadaire Suisse Morzine (FR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0" y="1188720"/>
            <a:ext cx="2743200" cy="1880977"/>
          </a:xfrm>
          <a:prstGeom prst="rect">
            <a:avLst/>
          </a:prstGeom>
        </p:spPr>
      </p:pic>
      <p:pic>
        <p:nvPicPr>
          <p:cNvPr id="7" name="Picture 6" descr="Evolution hebdomadaire Suisse Les Gets (FR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" y="3017520"/>
            <a:ext cx="2743200" cy="1880977"/>
          </a:xfrm>
          <a:prstGeom prst="rect">
            <a:avLst/>
          </a:prstGeom>
        </p:spPr>
      </p:pic>
      <p:pic>
        <p:nvPicPr>
          <p:cNvPr id="8" name="Picture 7" descr="Evolution hebdomadaire Suisse Samoëns (FR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440" y="3017520"/>
            <a:ext cx="2743200" cy="1851050"/>
          </a:xfrm>
          <a:prstGeom prst="rect">
            <a:avLst/>
          </a:prstGeom>
        </p:spPr>
      </p:pic>
      <p:pic>
        <p:nvPicPr>
          <p:cNvPr id="9" name="Picture 8" descr="Evolution hebdomadaire Suisse Méribel (FR)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5920" y="4846320"/>
            <a:ext cx="2743200" cy="1880083"/>
          </a:xfrm>
          <a:prstGeom prst="rect">
            <a:avLst/>
          </a:prstGeom>
        </p:spPr>
      </p:pic>
      <p:pic>
        <p:nvPicPr>
          <p:cNvPr id="10" name="Picture 9" descr="Evolution hebdomadaire Suisse Val Thorens (FR)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3440" y="4846320"/>
            <a:ext cx="2743200" cy="185105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OutreMer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Moyenne hebdomadaire OutreMer Suiss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6654293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OutreMer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Variation hebdomadaire OutreMer Suiss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6563779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OutreMer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Evolution hebdomadaire Suisse Réunion (RE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0" y="1188720"/>
            <a:ext cx="2743200" cy="1860628"/>
          </a:xfrm>
          <a:prstGeom prst="rect">
            <a:avLst/>
          </a:prstGeom>
        </p:spPr>
      </p:pic>
      <p:pic>
        <p:nvPicPr>
          <p:cNvPr id="6" name="Picture 5" descr="Evolution hebdomadaire Suisse Tahiti (PF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0" y="1188720"/>
            <a:ext cx="2743200" cy="1861503"/>
          </a:xfrm>
          <a:prstGeom prst="rect">
            <a:avLst/>
          </a:prstGeom>
        </p:spPr>
      </p:pic>
      <p:pic>
        <p:nvPicPr>
          <p:cNvPr id="7" name="Picture 6" descr="Evolution hebdomadaire Suisse Guadeloupe (GP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" y="3017520"/>
            <a:ext cx="2743200" cy="1860628"/>
          </a:xfrm>
          <a:prstGeom prst="rect">
            <a:avLst/>
          </a:prstGeom>
        </p:spPr>
      </p:pic>
      <p:pic>
        <p:nvPicPr>
          <p:cNvPr id="8" name="Picture 7" descr="Evolution hebdomadaire Suisse Saint Martin (ile d Amérique du nord) (MF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440" y="3017520"/>
            <a:ext cx="2743200" cy="1883586"/>
          </a:xfrm>
          <a:prstGeom prst="rect">
            <a:avLst/>
          </a:prstGeom>
        </p:spPr>
      </p:pic>
      <p:pic>
        <p:nvPicPr>
          <p:cNvPr id="9" name="Picture 8" descr="Evolution hebdomadaire Suisse Martinique (LC)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5920" y="4846320"/>
            <a:ext cx="2743200" cy="1880977"/>
          </a:xfrm>
          <a:prstGeom prst="rect">
            <a:avLst/>
          </a:prstGeom>
        </p:spPr>
      </p:pic>
      <p:pic>
        <p:nvPicPr>
          <p:cNvPr id="10" name="Picture 9" descr="Evolution hebdomadaire Suisse Mayotte (YT)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3440" y="4846320"/>
            <a:ext cx="2743200" cy="1880977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Urbain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Moyenne hebdomadaire Urbain Suiss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459721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Urbain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Variation hebdomadaire Urbain Suiss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459721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Urbain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Evolution hebdomadaire Suisse Paris (FR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0" y="1188720"/>
            <a:ext cx="2743200" cy="1861503"/>
          </a:xfrm>
          <a:prstGeom prst="rect">
            <a:avLst/>
          </a:prstGeom>
        </p:spPr>
      </p:pic>
      <p:pic>
        <p:nvPicPr>
          <p:cNvPr id="6" name="Picture 5" descr="Evolution hebdomadaire Suisse Nice (FR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0" y="1188720"/>
            <a:ext cx="2743200" cy="1861503"/>
          </a:xfrm>
          <a:prstGeom prst="rect">
            <a:avLst/>
          </a:prstGeom>
        </p:spPr>
      </p:pic>
      <p:pic>
        <p:nvPicPr>
          <p:cNvPr id="7" name="Picture 6" descr="Evolution hebdomadaire Suisse Strasbourg (FR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" y="3017520"/>
            <a:ext cx="2743200" cy="1880977"/>
          </a:xfrm>
          <a:prstGeom prst="rect">
            <a:avLst/>
          </a:prstGeom>
        </p:spPr>
      </p:pic>
      <p:pic>
        <p:nvPicPr>
          <p:cNvPr id="8" name="Picture 7" descr="Evolution hebdomadaire Suisse Lyon (FR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440" y="3017520"/>
            <a:ext cx="2743200" cy="1880977"/>
          </a:xfrm>
          <a:prstGeom prst="rect">
            <a:avLst/>
          </a:prstGeom>
        </p:spPr>
      </p:pic>
      <p:pic>
        <p:nvPicPr>
          <p:cNvPr id="9" name="Picture 8" descr="Evolution hebdomadaire Suisse Marseille (FR)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5920" y="4846320"/>
            <a:ext cx="2743200" cy="1880977"/>
          </a:xfrm>
          <a:prstGeom prst="rect">
            <a:avLst/>
          </a:prstGeom>
        </p:spPr>
      </p:pic>
      <p:pic>
        <p:nvPicPr>
          <p:cNvPr id="10" name="Picture 9" descr="Evolution hebdomadaire Suisse Bordeaux (FR)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3440" y="4846320"/>
            <a:ext cx="2743200" cy="188097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Campagne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Moyenne hebdomadaire Campagne Suiss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70119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Campagne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Variation hebdomadaire Campagne Suiss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62364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Campagne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Evolution hebdomadaire Suisse Vaucluse (FR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0" y="1188720"/>
            <a:ext cx="2743200" cy="1880977"/>
          </a:xfrm>
          <a:prstGeom prst="rect">
            <a:avLst/>
          </a:prstGeom>
        </p:spPr>
      </p:pic>
      <p:pic>
        <p:nvPicPr>
          <p:cNvPr id="6" name="Picture 5" descr="Evolution hebdomadaire Suisse Drome (FR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0" y="1188720"/>
            <a:ext cx="2743200" cy="1880977"/>
          </a:xfrm>
          <a:prstGeom prst="rect">
            <a:avLst/>
          </a:prstGeom>
        </p:spPr>
      </p:pic>
      <p:pic>
        <p:nvPicPr>
          <p:cNvPr id="7" name="Picture 6" descr="Evolution hebdomadaire Suisse Ardeche (FR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" y="3017520"/>
            <a:ext cx="2743200" cy="1861503"/>
          </a:xfrm>
          <a:prstGeom prst="rect">
            <a:avLst/>
          </a:prstGeom>
        </p:spPr>
      </p:pic>
      <p:pic>
        <p:nvPicPr>
          <p:cNvPr id="8" name="Picture 7" descr="Evolution hebdomadaire Suisse Provence (FR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440" y="3017520"/>
            <a:ext cx="2743200" cy="1860628"/>
          </a:xfrm>
          <a:prstGeom prst="rect">
            <a:avLst/>
          </a:prstGeom>
        </p:spPr>
      </p:pic>
      <p:pic>
        <p:nvPicPr>
          <p:cNvPr id="9" name="Picture 8" descr="Evolution hebdomadaire Suisse Alsace (FR)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5920" y="4846320"/>
            <a:ext cx="2743200" cy="1861503"/>
          </a:xfrm>
          <a:prstGeom prst="rect">
            <a:avLst/>
          </a:prstGeom>
        </p:spPr>
      </p:pic>
      <p:pic>
        <p:nvPicPr>
          <p:cNvPr id="10" name="Picture 9" descr="Evolution hebdomadaire Suisse Chateaux Loire (US)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3440" y="4846320"/>
            <a:ext cx="2743200" cy="186150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Littoral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Moyenne hebdomadaire Littoral Suiss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66641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Littoral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Variation hebdomadaire Littoral Suiss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58933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Littoral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Evolution hebdomadaire Suisse Nice (FR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0" y="1188720"/>
            <a:ext cx="2743200" cy="1861503"/>
          </a:xfrm>
          <a:prstGeom prst="rect">
            <a:avLst/>
          </a:prstGeom>
        </p:spPr>
      </p:pic>
      <p:pic>
        <p:nvPicPr>
          <p:cNvPr id="6" name="Picture 5" descr="Evolution hebdomadaire Suisse Biarritz (FR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0" y="1188720"/>
            <a:ext cx="2743200" cy="1880977"/>
          </a:xfrm>
          <a:prstGeom prst="rect">
            <a:avLst/>
          </a:prstGeom>
        </p:spPr>
      </p:pic>
      <p:pic>
        <p:nvPicPr>
          <p:cNvPr id="7" name="Picture 6" descr="Evolution hebdomadaire Suisse Cannes (FR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" y="3017520"/>
            <a:ext cx="2743200" cy="1880977"/>
          </a:xfrm>
          <a:prstGeom prst="rect">
            <a:avLst/>
          </a:prstGeom>
        </p:spPr>
      </p:pic>
      <p:pic>
        <p:nvPicPr>
          <p:cNvPr id="8" name="Picture 7" descr="Evolution hebdomadaire Suisse Le Cap d Agde (FR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440" y="3017520"/>
            <a:ext cx="2743200" cy="1880977"/>
          </a:xfrm>
          <a:prstGeom prst="rect">
            <a:avLst/>
          </a:prstGeom>
        </p:spPr>
      </p:pic>
      <p:pic>
        <p:nvPicPr>
          <p:cNvPr id="9" name="Picture 8" descr="Evolution hebdomadaire Suisse Antibes (FR)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5920" y="4846320"/>
            <a:ext cx="2743200" cy="1880977"/>
          </a:xfrm>
          <a:prstGeom prst="rect">
            <a:avLst/>
          </a:prstGeom>
        </p:spPr>
      </p:pic>
      <p:pic>
        <p:nvPicPr>
          <p:cNvPr id="10" name="Picture 9" descr="Evolution hebdomadaire Suisse Saint Malo (FR)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3440" y="4846320"/>
            <a:ext cx="2743200" cy="185105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Montagne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Moyenne hebdomadaire Montagne Suiss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544664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Montagne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Variation hebdomadaire Montagne Suiss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46924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